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57" r:id="rId4"/>
    <p:sldId id="258" r:id="rId5"/>
    <p:sldId id="268" r:id="rId6"/>
    <p:sldId id="267" r:id="rId7"/>
    <p:sldId id="259" r:id="rId8"/>
    <p:sldId id="260" r:id="rId9"/>
    <p:sldId id="261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C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42716126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60631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84715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613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47938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40325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77957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147875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132426148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29743425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54978130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723772258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28044581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833193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14090015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45501920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432239264"/>
      </p:ext>
    </p:extLst>
  </p:cSld>
  <p:clrMapOvr>
    <a:masterClrMapping/>
  </p:clrMapOvr>
  <p:transition>
    <p:strips dir="l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0CB04C5-F88A-4A83-98D1-08BF56B21590}" type="datetimeFigureOut">
              <a:rPr lang="es-CL" smtClean="0"/>
              <a:pPr/>
              <a:t>01-06-2016</a:t>
            </a:fld>
            <a:endParaRPr lang="es-CL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0325943-B0B5-4707-86FC-660679E0525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954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ransition>
    <p:strips dir="ld"/>
    <p:sndAc>
      <p:stSnd>
        <p:snd r:embed="rId19" name="bomb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 </a:t>
            </a:r>
            <a:r>
              <a:rPr lang="es-CL" b="1" dirty="0" smtClean="0">
                <a:solidFill>
                  <a:schemeClr val="tx1"/>
                </a:solidFill>
              </a:rPr>
              <a:t>TOTALITARISMOS EN EUROPA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92909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1026" name="Picture 2" descr="C:\Users\3PC32\Desktop\images.jpg"/>
          <p:cNvPicPr>
            <a:picLocks noChangeAspect="1" noChangeArrowheads="1"/>
          </p:cNvPicPr>
          <p:nvPr/>
        </p:nvPicPr>
        <p:blipFill rotWithShape="1">
          <a:blip r:embed="rId3"/>
          <a:srcRect t="19145"/>
          <a:stretch/>
        </p:blipFill>
        <p:spPr bwMode="auto">
          <a:xfrm>
            <a:off x="1214414" y="1928802"/>
            <a:ext cx="6813970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6441" y="1772816"/>
            <a:ext cx="7593991" cy="42469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endParaRPr lang="es-CL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CL" sz="2800" b="1" dirty="0" smtClean="0">
                <a:solidFill>
                  <a:schemeClr val="tx1"/>
                </a:solidFill>
              </a:rPr>
              <a:t>Tras la atenta lectura de las páginas 60 y 61, del </a:t>
            </a:r>
            <a:r>
              <a:rPr lang="es-CL" sz="2800" b="1" dirty="0" err="1" smtClean="0">
                <a:solidFill>
                  <a:schemeClr val="tx1"/>
                </a:solidFill>
              </a:rPr>
              <a:t>ppt</a:t>
            </a:r>
            <a:r>
              <a:rPr lang="es-CL" sz="2800" b="1" dirty="0" smtClean="0">
                <a:solidFill>
                  <a:schemeClr val="tx1"/>
                </a:solidFill>
              </a:rPr>
              <a:t>.  y luego de ver el documental, desarrolle lo siguiente: </a:t>
            </a:r>
          </a:p>
          <a:p>
            <a:pPr marL="0" indent="0" algn="just">
              <a:buNone/>
            </a:pPr>
            <a:endParaRPr lang="es-CL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441" y="1556792"/>
            <a:ext cx="7593991" cy="4463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L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CL" sz="2400" b="1" dirty="0" smtClean="0">
                <a:solidFill>
                  <a:schemeClr val="tx1"/>
                </a:solidFill>
              </a:rPr>
              <a:t>1-  Preguntas </a:t>
            </a:r>
            <a:r>
              <a:rPr lang="es-CL" sz="2400" b="1" dirty="0">
                <a:solidFill>
                  <a:schemeClr val="tx1"/>
                </a:solidFill>
              </a:rPr>
              <a:t>1, 2 y 3 página 61.</a:t>
            </a:r>
          </a:p>
          <a:p>
            <a:pPr marL="0" indent="0" algn="just">
              <a:buNone/>
            </a:pPr>
            <a:r>
              <a:rPr lang="es-CL" sz="2400" b="1" dirty="0">
                <a:solidFill>
                  <a:schemeClr val="tx1"/>
                </a:solidFill>
              </a:rPr>
              <a:t>2- Considerando el documental, ¿Qué rasgos comunes presentan los tres lideres totalitaristas  a los que se hace referencia? (Mussolini, Hitler y Stalin</a:t>
            </a:r>
            <a:r>
              <a:rPr lang="es-CL" sz="24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s-CL" sz="2400" b="1" dirty="0" smtClean="0">
                <a:solidFill>
                  <a:schemeClr val="tx1"/>
                </a:solidFill>
              </a:rPr>
              <a:t>3- ¿Existe una relación entre el nazismo alemán y el socialismo soviético? Argumente.</a:t>
            </a:r>
          </a:p>
          <a:p>
            <a:pPr marL="0" indent="0">
              <a:buNone/>
            </a:pPr>
            <a:endParaRPr lang="es-C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216770"/>
      </p:ext>
    </p:extLst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441" y="1628800"/>
            <a:ext cx="7738007" cy="4391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b="1" dirty="0" smtClean="0">
                <a:solidFill>
                  <a:schemeClr val="tx1"/>
                </a:solidFill>
              </a:rPr>
              <a:t>4- Considerando el contexto actual, ¿es posible que hoy en nuestro país se instale un régimen de las características del totalitarismo europeo?</a:t>
            </a:r>
          </a:p>
          <a:p>
            <a:pPr marL="0" indent="0" algn="just">
              <a:buNone/>
            </a:pPr>
            <a:r>
              <a:rPr lang="es-CL" sz="2400" b="1" dirty="0" smtClean="0">
                <a:solidFill>
                  <a:schemeClr val="tx1"/>
                </a:solidFill>
              </a:rPr>
              <a:t>Argumente ampliamente su respuesta.</a:t>
            </a:r>
          </a:p>
          <a:p>
            <a:pPr marL="0" indent="0" algn="just">
              <a:buNone/>
            </a:pPr>
            <a:endParaRPr lang="es-CL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CL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CL" sz="2400" b="1" i="1" dirty="0" smtClean="0">
                <a:solidFill>
                  <a:schemeClr val="tx1"/>
                </a:solidFill>
              </a:rPr>
              <a:t>Finalizada la clase, </a:t>
            </a:r>
            <a:r>
              <a:rPr lang="es-CL" sz="2400" b="1" i="1" u="sng" dirty="0" smtClean="0">
                <a:solidFill>
                  <a:schemeClr val="tx1"/>
                </a:solidFill>
              </a:rPr>
              <a:t>sólo los cuadernos con actividad completa</a:t>
            </a:r>
            <a:r>
              <a:rPr lang="es-CL" sz="2400" b="1" i="1" dirty="0" smtClean="0">
                <a:solidFill>
                  <a:schemeClr val="tx1"/>
                </a:solidFill>
              </a:rPr>
              <a:t>, serán revisados con dos décimas para próxima evaluación coef.1.</a:t>
            </a:r>
            <a:endParaRPr lang="es-CL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837264"/>
      </p:ext>
    </p:extLst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¿Que es un Régimen Totalitarista?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000" b="1" dirty="0" smtClean="0"/>
              <a:t>Es un régimen </a:t>
            </a:r>
            <a:r>
              <a:rPr lang="es-CL" sz="2000" b="1" dirty="0"/>
              <a:t>político </a:t>
            </a:r>
            <a:r>
              <a:rPr lang="es-CL" sz="2000" b="1" dirty="0" smtClean="0"/>
              <a:t>antidemocrático, en </a:t>
            </a:r>
            <a:r>
              <a:rPr lang="es-CL" sz="2000" b="1" dirty="0"/>
              <a:t>el que el poder es ejercido por una sola persona o partido de manera autoritaria, impidiendo la intervención de </a:t>
            </a:r>
            <a:r>
              <a:rPr lang="es-CL" sz="2000" b="1" dirty="0" smtClean="0"/>
              <a:t>otros. El Estado controla </a:t>
            </a:r>
            <a:r>
              <a:rPr lang="es-CL" sz="2000" b="1" u="sng" dirty="0" smtClean="0"/>
              <a:t>todos </a:t>
            </a:r>
            <a:r>
              <a:rPr lang="es-CL" sz="2000" b="1" u="sng" dirty="0"/>
              <a:t>los aspectos de la </a:t>
            </a:r>
            <a:r>
              <a:rPr lang="es-CL" sz="2000" b="1" u="sng" dirty="0" smtClean="0"/>
              <a:t>sociedad.</a:t>
            </a:r>
            <a:r>
              <a:rPr lang="es-CL" sz="2000" b="1" dirty="0" smtClean="0"/>
              <a:t> </a:t>
            </a:r>
          </a:p>
          <a:p>
            <a:pPr algn="just"/>
            <a:r>
              <a:rPr lang="es-CL" sz="2000" b="1" dirty="0" smtClean="0"/>
              <a:t>Es altamente represivo.</a:t>
            </a:r>
          </a:p>
          <a:p>
            <a:pPr algn="just"/>
            <a:r>
              <a:rPr lang="es-CL" sz="2000" b="1" dirty="0" smtClean="0"/>
              <a:t>En los casos italianos y alemán fueron ultranacionalista, es decir, con un alto sentido de superioridad nacional por sobre etnias o países vecinos.</a:t>
            </a:r>
            <a:endParaRPr lang="es-CL" sz="2000" b="1" dirty="0"/>
          </a:p>
        </p:txBody>
      </p:sp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¿Por qué surgen?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6441" y="2204864"/>
            <a:ext cx="7810015" cy="38149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CL" sz="2000" b="1" dirty="0" smtClean="0"/>
              <a:t>En el caso alemán, el recelo que produjo el Tratado de Versalles.</a:t>
            </a:r>
          </a:p>
          <a:p>
            <a:pPr algn="just"/>
            <a:r>
              <a:rPr lang="es-CL" sz="2000" b="1" dirty="0" smtClean="0"/>
              <a:t>En general, por el descontento de las masas populares frente a la ineficiencia de los sistemas democráticos tras la Primera Guerra Mundial.</a:t>
            </a:r>
          </a:p>
          <a:p>
            <a:pPr algn="just"/>
            <a:r>
              <a:rPr lang="es-CL" sz="2000" b="1" dirty="0" smtClean="0"/>
              <a:t>Por el temor que generaba el comunismo.</a:t>
            </a:r>
          </a:p>
          <a:p>
            <a:pPr algn="just"/>
            <a:r>
              <a:rPr lang="es-CL" sz="2000" b="1" dirty="0" smtClean="0"/>
              <a:t>A raíz de la crisis económica de 1929, que produjo miseria en casi toda Europa, aumentando la presión de las clases populares.</a:t>
            </a:r>
            <a:endParaRPr lang="es-CL" sz="2000" b="1" dirty="0"/>
          </a:p>
        </p:txBody>
      </p:sp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908720"/>
            <a:ext cx="6346078" cy="711359"/>
          </a:xfrm>
        </p:spPr>
        <p:txBody>
          <a:bodyPr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Características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6441" y="2489200"/>
            <a:ext cx="7738007" cy="353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b="1" dirty="0" smtClean="0">
                <a:solidFill>
                  <a:schemeClr val="tx1"/>
                </a:solidFill>
              </a:rPr>
              <a:t>1-Anticomunista, antidemocrático y antiliberal (se opone al capitalismo de EE.UU. y al comunismo </a:t>
            </a:r>
            <a:r>
              <a:rPr lang="es-CL" b="1" dirty="0" smtClean="0">
                <a:solidFill>
                  <a:schemeClr val="tx1"/>
                </a:solidFill>
              </a:rPr>
              <a:t>soviético, en el caso italiano y alemán)</a:t>
            </a:r>
            <a:endParaRPr lang="es-CL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CL" b="1" dirty="0" smtClean="0">
                <a:solidFill>
                  <a:schemeClr val="tx1"/>
                </a:solidFill>
              </a:rPr>
              <a:t>2- Lideres carismáticos, de alta capacidad oratoria. Se le rinde culto con fanatismo.</a:t>
            </a:r>
          </a:p>
          <a:p>
            <a:pPr marL="0" indent="0" algn="just">
              <a:buNone/>
            </a:pPr>
            <a:r>
              <a:rPr lang="es-CL" b="1" dirty="0" smtClean="0">
                <a:solidFill>
                  <a:schemeClr val="tx1"/>
                </a:solidFill>
              </a:rPr>
              <a:t>3-Uso </a:t>
            </a:r>
            <a:r>
              <a:rPr lang="es-CL" b="1" dirty="0">
                <a:solidFill>
                  <a:schemeClr val="tx1"/>
                </a:solidFill>
              </a:rPr>
              <a:t>de propaganda para ensalzar al </a:t>
            </a:r>
            <a:r>
              <a:rPr lang="es-CL" b="1" dirty="0" smtClean="0">
                <a:solidFill>
                  <a:schemeClr val="tx1"/>
                </a:solidFill>
              </a:rPr>
              <a:t>líder.</a:t>
            </a:r>
            <a:endParaRPr lang="es-CL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CL" b="1" dirty="0">
                <a:solidFill>
                  <a:schemeClr val="tx1"/>
                </a:solidFill>
              </a:rPr>
              <a:t>4</a:t>
            </a:r>
            <a:r>
              <a:rPr lang="es-CL" b="1" dirty="0" smtClean="0">
                <a:solidFill>
                  <a:schemeClr val="tx1"/>
                </a:solidFill>
              </a:rPr>
              <a:t>- Posee un partido político único.</a:t>
            </a:r>
          </a:p>
          <a:p>
            <a:pPr marL="0" indent="0" algn="just">
              <a:buNone/>
            </a:pPr>
            <a:r>
              <a:rPr lang="es-CL" b="1" dirty="0">
                <a:solidFill>
                  <a:schemeClr val="tx1"/>
                </a:solidFill>
              </a:rPr>
              <a:t>5</a:t>
            </a:r>
            <a:r>
              <a:rPr lang="es-CL" b="1" dirty="0" smtClean="0">
                <a:solidFill>
                  <a:schemeClr val="tx1"/>
                </a:solidFill>
              </a:rPr>
              <a:t>- Adoctrinamiento social (se inculcaba a la sociedad desde la infancia los valores del partido y del líder)</a:t>
            </a:r>
          </a:p>
          <a:p>
            <a:pPr marL="0" indent="0" algn="just">
              <a:buNone/>
            </a:pPr>
            <a:r>
              <a:rPr lang="es-CL" b="1" dirty="0" smtClean="0">
                <a:solidFill>
                  <a:schemeClr val="tx1"/>
                </a:solidFill>
              </a:rPr>
              <a:t>6- Control por parte del Estado de los medios de comunicación y de la Educación.</a:t>
            </a:r>
          </a:p>
          <a:p>
            <a:pPr marL="0" indent="0">
              <a:buNone/>
            </a:pPr>
            <a:r>
              <a:rPr lang="es-CL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3564" y="476673"/>
            <a:ext cx="6346078" cy="43204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441" y="836712"/>
            <a:ext cx="6343201" cy="5183088"/>
          </a:xfrm>
        </p:spPr>
        <p:txBody>
          <a:bodyPr numCol="2">
            <a:normAutofit lnSpcReduction="10000"/>
          </a:bodyPr>
          <a:lstStyle/>
          <a:p>
            <a:pPr marL="0" indent="0" algn="just">
              <a:buNone/>
            </a:pPr>
            <a:endParaRPr lang="es-CL" b="1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600" b="1" dirty="0">
                <a:solidFill>
                  <a:schemeClr val="tx1"/>
                </a:solidFill>
              </a:rPr>
              <a:t>7</a:t>
            </a:r>
            <a:r>
              <a:rPr lang="es-CL" sz="1600" b="1" dirty="0" smtClean="0">
                <a:solidFill>
                  <a:schemeClr val="tx1"/>
                </a:solidFill>
              </a:rPr>
              <a:t>- </a:t>
            </a:r>
            <a:r>
              <a:rPr lang="es-CL" sz="1600" b="1" dirty="0">
                <a:solidFill>
                  <a:schemeClr val="tx1"/>
                </a:solidFill>
              </a:rPr>
              <a:t>El bien del Estado está por </a:t>
            </a:r>
            <a:r>
              <a:rPr lang="es-CL" sz="1600" b="1" dirty="0" smtClean="0">
                <a:solidFill>
                  <a:schemeClr val="tx1"/>
                </a:solidFill>
              </a:rPr>
              <a:t>sobre el </a:t>
            </a:r>
            <a:r>
              <a:rPr lang="es-CL" sz="1600" b="1" dirty="0">
                <a:solidFill>
                  <a:schemeClr val="tx1"/>
                </a:solidFill>
              </a:rPr>
              <a:t>interés individual.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600" b="1" dirty="0">
                <a:solidFill>
                  <a:schemeClr val="tx1"/>
                </a:solidFill>
              </a:rPr>
              <a:t>8</a:t>
            </a:r>
            <a:r>
              <a:rPr lang="es-CL" sz="1600" b="1" dirty="0" smtClean="0">
                <a:solidFill>
                  <a:schemeClr val="tx1"/>
                </a:solidFill>
              </a:rPr>
              <a:t>- </a:t>
            </a:r>
            <a:r>
              <a:rPr lang="es-CL" sz="1600" b="1" dirty="0">
                <a:solidFill>
                  <a:schemeClr val="tx1"/>
                </a:solidFill>
              </a:rPr>
              <a:t>Se reescribe la historia para </a:t>
            </a:r>
            <a:endParaRPr lang="es-CL" sz="1600" b="1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600" b="1" dirty="0" smtClean="0">
                <a:solidFill>
                  <a:schemeClr val="tx1"/>
                </a:solidFill>
              </a:rPr>
              <a:t>moldear </a:t>
            </a:r>
            <a:r>
              <a:rPr lang="es-CL" sz="1600" b="1" dirty="0">
                <a:solidFill>
                  <a:schemeClr val="tx1"/>
                </a:solidFill>
              </a:rPr>
              <a:t>la educación. </a:t>
            </a:r>
            <a:r>
              <a:rPr lang="es-CL" sz="1600" b="1" dirty="0" smtClean="0">
                <a:solidFill>
                  <a:schemeClr val="tx1"/>
                </a:solidFill>
              </a:rPr>
              <a:t>En Alemania e Italia se queman miles </a:t>
            </a:r>
            <a:r>
              <a:rPr lang="es-CL" sz="1600" b="1" dirty="0">
                <a:solidFill>
                  <a:schemeClr val="tx1"/>
                </a:solidFill>
              </a:rPr>
              <a:t>de ejemplares de libros de </a:t>
            </a:r>
            <a:r>
              <a:rPr lang="es-CL" sz="1600" b="1" dirty="0" smtClean="0">
                <a:solidFill>
                  <a:schemeClr val="tx1"/>
                </a:solidFill>
              </a:rPr>
              <a:t>filosofía</a:t>
            </a:r>
            <a:r>
              <a:rPr lang="es-CL" sz="1600" b="1" dirty="0">
                <a:solidFill>
                  <a:schemeClr val="tx1"/>
                </a:solidFill>
              </a:rPr>
              <a:t>, historia, con ideas </a:t>
            </a:r>
            <a:r>
              <a:rPr lang="es-CL" sz="1600" b="1" dirty="0" smtClean="0">
                <a:solidFill>
                  <a:schemeClr val="tx1"/>
                </a:solidFill>
              </a:rPr>
              <a:t>marxistas</a:t>
            </a:r>
            <a:r>
              <a:rPr lang="es-CL" sz="1600" b="1" dirty="0">
                <a:solidFill>
                  <a:schemeClr val="tx1"/>
                </a:solidFill>
              </a:rPr>
              <a:t>, o </a:t>
            </a:r>
            <a:r>
              <a:rPr lang="es-CL" sz="1600" b="1" dirty="0" smtClean="0">
                <a:solidFill>
                  <a:schemeClr val="tx1"/>
                </a:solidFill>
              </a:rPr>
              <a:t>de cualquier índole que se considere anti alemán o antifascista.</a:t>
            </a:r>
            <a:endParaRPr lang="es-CL" sz="1600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600" b="1" dirty="0">
                <a:solidFill>
                  <a:schemeClr val="tx1"/>
                </a:solidFill>
              </a:rPr>
              <a:t>9</a:t>
            </a:r>
            <a:r>
              <a:rPr lang="es-CL" sz="1600" b="1" dirty="0" smtClean="0">
                <a:solidFill>
                  <a:schemeClr val="tx1"/>
                </a:solidFill>
              </a:rPr>
              <a:t>- </a:t>
            </a:r>
            <a:r>
              <a:rPr lang="es-CL" sz="1600" b="1" dirty="0">
                <a:solidFill>
                  <a:schemeClr val="tx1"/>
                </a:solidFill>
              </a:rPr>
              <a:t>Es altamente represivo; los oponentes son eliminados, pero los aliados que manifiesten inteligencia y liderazgo, también son eliminados por considerárseles una </a:t>
            </a:r>
            <a:r>
              <a:rPr lang="es-CL" sz="1600" b="1" dirty="0" smtClean="0">
                <a:solidFill>
                  <a:schemeClr val="tx1"/>
                </a:solidFill>
              </a:rPr>
              <a:t>amenaza.</a:t>
            </a:r>
            <a:endParaRPr lang="es-CL" sz="1600" dirty="0"/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Resultado de imagen para imagenes del totalitarismo europ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52736"/>
            <a:ext cx="439248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187876"/>
      </p:ext>
    </p:extLst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</a:t>
            </a:r>
            <a:endParaRPr lang="es-CL" dirty="0"/>
          </a:p>
        </p:txBody>
      </p:sp>
      <p:pic>
        <p:nvPicPr>
          <p:cNvPr id="1028" name="Picture 4" descr="Resultado de imagen para imagenes del totalitarism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4176464" cy="59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imagenes del totalitarismo europe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6672"/>
            <a:ext cx="4104456" cy="59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4049497"/>
      </p:ext>
    </p:extLst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Fascismo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6441" y="1772816"/>
            <a:ext cx="6343201" cy="4680520"/>
          </a:xfrm>
        </p:spPr>
        <p:txBody>
          <a:bodyPr numCol="2">
            <a:normAutofit/>
          </a:bodyPr>
          <a:lstStyle/>
          <a:p>
            <a:pPr algn="just"/>
            <a:endParaRPr lang="es-C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CL" sz="2000" b="1" dirty="0" smtClean="0">
                <a:solidFill>
                  <a:schemeClr val="tx1"/>
                </a:solidFill>
              </a:rPr>
              <a:t>Surge en Italia, pero también lo adopta Alemania y España bajo el régimen </a:t>
            </a:r>
            <a:r>
              <a:rPr lang="es-CL" sz="2000" b="1" dirty="0" smtClean="0">
                <a:solidFill>
                  <a:schemeClr val="tx1"/>
                </a:solidFill>
              </a:rPr>
              <a:t>franquista (del dictador Francisco Franco)</a:t>
            </a:r>
            <a:endParaRPr lang="es-C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CL" sz="2000" b="1" dirty="0" smtClean="0">
                <a:solidFill>
                  <a:schemeClr val="tx1"/>
                </a:solidFill>
              </a:rPr>
              <a:t>Fue un movimiento </a:t>
            </a:r>
            <a:r>
              <a:rPr lang="es-CL" sz="2000" b="1" dirty="0">
                <a:solidFill>
                  <a:schemeClr val="tx1"/>
                </a:solidFill>
              </a:rPr>
              <a:t>político y social de carácter totalitario y </a:t>
            </a:r>
            <a:r>
              <a:rPr lang="es-CL" sz="2000" b="1" dirty="0" smtClean="0">
                <a:solidFill>
                  <a:schemeClr val="tx1"/>
                </a:solidFill>
              </a:rPr>
              <a:t>nacionalista. Lo funda Benito </a:t>
            </a:r>
            <a:r>
              <a:rPr lang="es-CL" sz="2000" b="1" dirty="0">
                <a:solidFill>
                  <a:schemeClr val="tx1"/>
                </a:solidFill>
              </a:rPr>
              <a:t>Mussolini después de la primera guerra mundial</a:t>
            </a:r>
            <a:r>
              <a:rPr lang="es-CL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CL" sz="2000" b="1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892" y="2492896"/>
            <a:ext cx="4347556" cy="3456384"/>
          </a:xfrm>
          <a:prstGeom prst="rect">
            <a:avLst/>
          </a:prstGeom>
        </p:spPr>
      </p:pic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495329" cy="4852325"/>
          </a:xfrm>
        </p:spPr>
        <p:txBody>
          <a:bodyPr>
            <a:normAutofit/>
          </a:bodyPr>
          <a:lstStyle/>
          <a:p>
            <a:endParaRPr lang="es-CL" dirty="0"/>
          </a:p>
          <a:p>
            <a:pPr algn="just"/>
            <a:r>
              <a:rPr lang="es-CL" sz="2400" b="1" dirty="0" smtClean="0">
                <a:solidFill>
                  <a:schemeClr val="tx1"/>
                </a:solidFill>
              </a:rPr>
              <a:t>Como expresión del totalitarismo, mantiene sus características, sin embargo se debe agregar que el fascismo alemán es altamente racista, segregando especialmente a homosexuales, inválidos, deficientes mentales, gitanos, negros, pero especialmente a judíos. A estos últimos los considera causantes de la derrota en la Primera Guerra Mundial, pero además, los culpa por tener el control monetario, causando la crisis económica de Alemania post guerra. </a:t>
            </a:r>
            <a:endParaRPr lang="es-CL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400" b="1" dirty="0" smtClean="0"/>
              <a:t>ACTIVIDADES</a:t>
            </a:r>
          </a:p>
          <a:p>
            <a:pPr marL="0" indent="0" algn="ctr">
              <a:buNone/>
            </a:pPr>
            <a:endParaRPr lang="es-CL" sz="4400" b="1" dirty="0" smtClean="0"/>
          </a:p>
          <a:p>
            <a:r>
              <a:rPr lang="es-CL" sz="4400" b="1" dirty="0" smtClean="0"/>
              <a:t>¡¡¡ HE </a:t>
            </a:r>
            <a:r>
              <a:rPr lang="es-CL" sz="4400" b="1" dirty="0" err="1" smtClean="0"/>
              <a:t>HE</a:t>
            </a:r>
            <a:r>
              <a:rPr lang="es-CL" sz="4400" b="1" dirty="0" smtClean="0"/>
              <a:t> </a:t>
            </a:r>
            <a:r>
              <a:rPr lang="es-CL" sz="4400" b="1" dirty="0" err="1" smtClean="0"/>
              <a:t>HE</a:t>
            </a:r>
            <a:r>
              <a:rPr lang="es-CL" sz="4400" b="1" dirty="0" smtClean="0"/>
              <a:t> </a:t>
            </a:r>
            <a:r>
              <a:rPr lang="es-CL" sz="4400" b="1" dirty="0" err="1" smtClean="0"/>
              <a:t>HE</a:t>
            </a:r>
            <a:r>
              <a:rPr lang="es-CL" sz="4400" b="1" dirty="0" smtClean="0"/>
              <a:t> </a:t>
            </a:r>
            <a:r>
              <a:rPr lang="es-CL" sz="4400" b="1" dirty="0" err="1" smtClean="0"/>
              <a:t>HE</a:t>
            </a:r>
            <a:r>
              <a:rPr lang="es-CL" sz="4400" b="1" dirty="0" smtClean="0"/>
              <a:t> !!!</a:t>
            </a:r>
            <a:endParaRPr lang="es-CL" sz="4400" b="1" dirty="0"/>
          </a:p>
        </p:txBody>
      </p:sp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a de reuniones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510</TotalTime>
  <Words>592</Words>
  <Application>Microsoft Office PowerPoint</Application>
  <PresentationFormat>Presentación en pantalla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Sala de reuniones Ion</vt:lpstr>
      <vt:lpstr> TOTALITARISMOS EN EUROPA</vt:lpstr>
      <vt:lpstr>¿Que es un Régimen Totalitarista?</vt:lpstr>
      <vt:lpstr>¿Por qué surgen?</vt:lpstr>
      <vt:lpstr>Características</vt:lpstr>
      <vt:lpstr>Diapositiva 5</vt:lpstr>
      <vt:lpstr>s</vt:lpstr>
      <vt:lpstr>Fascismo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TOTALITARISMOS EN EUROPA</dc:title>
  <dc:creator>3PC32</dc:creator>
  <cp:lastModifiedBy>3PC32</cp:lastModifiedBy>
  <cp:revision>22</cp:revision>
  <dcterms:created xsi:type="dcterms:W3CDTF">2016-05-26T18:47:53Z</dcterms:created>
  <dcterms:modified xsi:type="dcterms:W3CDTF">2016-06-01T13:13:44Z</dcterms:modified>
</cp:coreProperties>
</file>